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63" r:id="rId3"/>
    <p:sldId id="264" r:id="rId4"/>
    <p:sldId id="265" r:id="rId5"/>
    <p:sldId id="269" r:id="rId6"/>
    <p:sldId id="27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89" autoAdjust="0"/>
  </p:normalViewPr>
  <p:slideViewPr>
    <p:cSldViewPr>
      <p:cViewPr>
        <p:scale>
          <a:sx n="70" d="100"/>
          <a:sy n="70" d="100"/>
        </p:scale>
        <p:origin x="-72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1512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64E65E-373E-4BFA-AEB8-155F33597300}" type="datetimeFigureOut">
              <a:rPr lang="en-GB" smtClean="0"/>
              <a:pPr/>
              <a:t>24/10/2019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0A93A2-6940-4C17-8A5D-910937FA690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0A93A2-6940-4C17-8A5D-910937FA6903}" type="slidenum">
              <a:rPr lang="en-GB" smtClean="0"/>
              <a:pPr/>
              <a:t>1</a:t>
            </a:fld>
            <a:endParaRPr lang="en-GB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0A93A2-6940-4C17-8A5D-910937FA6903}" type="slidenum">
              <a:rPr lang="en-GB" smtClean="0"/>
              <a:pPr/>
              <a:t>2</a:t>
            </a:fld>
            <a:endParaRPr lang="en-GB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0A93A2-6940-4C17-8A5D-910937FA6903}" type="slidenum">
              <a:rPr lang="en-GB" smtClean="0"/>
              <a:pPr/>
              <a:t>3</a:t>
            </a:fld>
            <a:endParaRPr lang="en-GB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0A93A2-6940-4C17-8A5D-910937FA6903}" type="slidenum">
              <a:rPr lang="en-GB" smtClean="0"/>
              <a:pPr/>
              <a:t>4</a:t>
            </a:fld>
            <a:endParaRPr lang="en-GB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0A93A2-6940-4C17-8A5D-910937FA6903}" type="slidenum">
              <a:rPr lang="en-GB" smtClean="0"/>
              <a:pPr/>
              <a:t>5</a:t>
            </a:fld>
            <a:endParaRPr lang="en-GB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0A93A2-6940-4C17-8A5D-910937FA6903}" type="slidenum">
              <a:rPr lang="en-GB" smtClean="0"/>
              <a:pPr/>
              <a:t>6</a:t>
            </a:fld>
            <a:endParaRPr lang="en-GB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54CA3-36DB-4E73-BD29-CAA8957780D7}" type="datetimeFigureOut">
              <a:rPr lang="en-GB" smtClean="0"/>
              <a:pPr/>
              <a:t>24/10/2019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49A14-A1D8-4D04-B13D-12371B49EB9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54CA3-36DB-4E73-BD29-CAA8957780D7}" type="datetimeFigureOut">
              <a:rPr lang="en-GB" smtClean="0"/>
              <a:pPr/>
              <a:t>24/10/2019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49A14-A1D8-4D04-B13D-12371B49EB9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54CA3-36DB-4E73-BD29-CAA8957780D7}" type="datetimeFigureOut">
              <a:rPr lang="en-GB" smtClean="0"/>
              <a:pPr/>
              <a:t>24/10/2019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49A14-A1D8-4D04-B13D-12371B49EB9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54CA3-36DB-4E73-BD29-CAA8957780D7}" type="datetimeFigureOut">
              <a:rPr lang="en-GB" smtClean="0"/>
              <a:pPr/>
              <a:t>24/10/2019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49A14-A1D8-4D04-B13D-12371B49EB9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54CA3-36DB-4E73-BD29-CAA8957780D7}" type="datetimeFigureOut">
              <a:rPr lang="en-GB" smtClean="0"/>
              <a:pPr/>
              <a:t>24/10/2019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49A14-A1D8-4D04-B13D-12371B49EB9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54CA3-36DB-4E73-BD29-CAA8957780D7}" type="datetimeFigureOut">
              <a:rPr lang="en-GB" smtClean="0"/>
              <a:pPr/>
              <a:t>24/10/2019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49A14-A1D8-4D04-B13D-12371B49EB9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54CA3-36DB-4E73-BD29-CAA8957780D7}" type="datetimeFigureOut">
              <a:rPr lang="en-GB" smtClean="0"/>
              <a:pPr/>
              <a:t>24/10/2019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49A14-A1D8-4D04-B13D-12371B49EB9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54CA3-36DB-4E73-BD29-CAA8957780D7}" type="datetimeFigureOut">
              <a:rPr lang="en-GB" smtClean="0"/>
              <a:pPr/>
              <a:t>24/10/2019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49A14-A1D8-4D04-B13D-12371B49EB9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54CA3-36DB-4E73-BD29-CAA8957780D7}" type="datetimeFigureOut">
              <a:rPr lang="en-GB" smtClean="0"/>
              <a:pPr/>
              <a:t>24/10/2019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49A14-A1D8-4D04-B13D-12371B49EB9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54CA3-36DB-4E73-BD29-CAA8957780D7}" type="datetimeFigureOut">
              <a:rPr lang="en-GB" smtClean="0"/>
              <a:pPr/>
              <a:t>24/10/2019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49A14-A1D8-4D04-B13D-12371B49EB9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54CA3-36DB-4E73-BD29-CAA8957780D7}" type="datetimeFigureOut">
              <a:rPr lang="en-GB" smtClean="0"/>
              <a:pPr/>
              <a:t>24/10/2019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49A14-A1D8-4D04-B13D-12371B49EB9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154CA3-36DB-4E73-BD29-CAA8957780D7}" type="datetimeFigureOut">
              <a:rPr lang="en-GB" smtClean="0"/>
              <a:pPr/>
              <a:t>24/10/2019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749A14-A1D8-4D04-B13D-12371B49EB9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09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260648"/>
            <a:ext cx="2195736" cy="1081411"/>
          </a:xfrm>
          <a:prstGeom prst="rect">
            <a:avLst/>
          </a:prstGeom>
        </p:spPr>
      </p:pic>
      <p:pic>
        <p:nvPicPr>
          <p:cNvPr id="5" name="Picture 4" descr="IMI_Logo_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332656"/>
            <a:ext cx="2232248" cy="955995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subTitle" idx="1"/>
          </p:nvPr>
        </p:nvSpPr>
        <p:spPr>
          <a:xfrm>
            <a:off x="467544" y="2060848"/>
            <a:ext cx="8208912" cy="25202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400" b="1" i="1" dirty="0" smtClean="0"/>
              <a:t>Portfolio Workshop</a:t>
            </a:r>
          </a:p>
          <a:p>
            <a:endParaRPr lang="en-GB" sz="1100" b="1" i="1" dirty="0" smtClean="0"/>
          </a:p>
          <a:p>
            <a:r>
              <a:rPr lang="en-GB" sz="2800" b="1" i="1" dirty="0" smtClean="0"/>
              <a:t>Simon Brown, Carol Fleming and Jane Tovey</a:t>
            </a:r>
            <a:endParaRPr lang="en-GB" sz="2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1143000"/>
          </a:xfrm>
        </p:spPr>
        <p:txBody>
          <a:bodyPr>
            <a:normAutofit/>
          </a:bodyPr>
          <a:lstStyle/>
          <a:p>
            <a:r>
              <a:rPr lang="en-GB" sz="3600" b="1" dirty="0" smtClean="0"/>
              <a:t>Why is a good portfolio important?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2420888"/>
            <a:ext cx="8136904" cy="2985195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n-GB" dirty="0" smtClean="0"/>
              <a:t>Recruitment is an increasingly mechanistic process.</a:t>
            </a:r>
          </a:p>
          <a:p>
            <a:pPr>
              <a:spcAft>
                <a:spcPts val="600"/>
              </a:spcAft>
            </a:pPr>
            <a:r>
              <a:rPr lang="en-GB" dirty="0" smtClean="0"/>
              <a:t>A chance to demonstrate practical skills.</a:t>
            </a:r>
          </a:p>
          <a:p>
            <a:pPr>
              <a:spcAft>
                <a:spcPts val="600"/>
              </a:spcAft>
            </a:pPr>
            <a:r>
              <a:rPr lang="en-GB" dirty="0" smtClean="0"/>
              <a:t>Demonstrate knowledge.</a:t>
            </a:r>
          </a:p>
          <a:p>
            <a:pPr>
              <a:spcAft>
                <a:spcPts val="600"/>
              </a:spcAft>
            </a:pPr>
            <a:r>
              <a:rPr lang="en-GB" dirty="0" smtClean="0"/>
              <a:t>Show individuality.</a:t>
            </a:r>
            <a:endParaRPr lang="en-GB" dirty="0"/>
          </a:p>
        </p:txBody>
      </p:sp>
      <p:pic>
        <p:nvPicPr>
          <p:cNvPr id="4" name="Picture 3" descr="IMG_09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116632"/>
            <a:ext cx="2195736" cy="1081411"/>
          </a:xfrm>
          <a:prstGeom prst="rect">
            <a:avLst/>
          </a:prstGeom>
        </p:spPr>
      </p:pic>
      <p:pic>
        <p:nvPicPr>
          <p:cNvPr id="5" name="Picture 4" descr="IMI_Logo_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188640"/>
            <a:ext cx="2232248" cy="9559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3600" b="1" dirty="0" smtClean="0"/>
              <a:t>Hard copy vs. electronic?</a:t>
            </a:r>
            <a:endParaRPr lang="en-GB" sz="36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420888"/>
            <a:ext cx="8136904" cy="3744416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en-GB" sz="3300" dirty="0" smtClean="0"/>
              <a:t>Personal preference.</a:t>
            </a:r>
          </a:p>
          <a:p>
            <a:pPr>
              <a:spcAft>
                <a:spcPts val="600"/>
              </a:spcAft>
            </a:pPr>
            <a:r>
              <a:rPr lang="en-GB" sz="3300" dirty="0" smtClean="0"/>
              <a:t>It is recognised that an iPad or similar is good for showing a portfolio. </a:t>
            </a:r>
          </a:p>
          <a:p>
            <a:pPr>
              <a:spcAft>
                <a:spcPts val="600"/>
              </a:spcAft>
            </a:pPr>
            <a:r>
              <a:rPr lang="en-GB" sz="3300" dirty="0" smtClean="0"/>
              <a:t>Be prepared and be quick – avoid the panel having to set something up in order for the images to be displayed. </a:t>
            </a:r>
          </a:p>
          <a:p>
            <a:pPr>
              <a:spcAft>
                <a:spcPts val="600"/>
              </a:spcAft>
            </a:pPr>
            <a:r>
              <a:rPr lang="en-GB" sz="3300" dirty="0" smtClean="0"/>
              <a:t>Do not rely upon web links.</a:t>
            </a:r>
          </a:p>
          <a:p>
            <a:endParaRPr lang="en-GB" dirty="0" smtClean="0"/>
          </a:p>
        </p:txBody>
      </p:sp>
      <p:pic>
        <p:nvPicPr>
          <p:cNvPr id="4" name="Picture 3" descr="IMG_09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116632"/>
            <a:ext cx="2195736" cy="1081411"/>
          </a:xfrm>
          <a:prstGeom prst="rect">
            <a:avLst/>
          </a:prstGeom>
        </p:spPr>
      </p:pic>
      <p:pic>
        <p:nvPicPr>
          <p:cNvPr id="5" name="Picture 4" descr="IMI_Logo_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188640"/>
            <a:ext cx="2232248" cy="9559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3600" b="1" dirty="0" smtClean="0"/>
              <a:t>Qualified Medical Illustrators</a:t>
            </a:r>
            <a:endParaRPr lang="en-GB" sz="36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420888"/>
            <a:ext cx="8136904" cy="3816424"/>
          </a:xfrm>
        </p:spPr>
        <p:txBody>
          <a:bodyPr>
            <a:noAutofit/>
          </a:bodyPr>
          <a:lstStyle/>
          <a:p>
            <a:r>
              <a:rPr lang="en-GB" sz="2000" dirty="0" smtClean="0"/>
              <a:t>Prepare your portfolio.</a:t>
            </a:r>
          </a:p>
          <a:p>
            <a:r>
              <a:rPr lang="en-GB" sz="2000" dirty="0" smtClean="0"/>
              <a:t>Between 12 and 20 pieces max.</a:t>
            </a:r>
          </a:p>
          <a:p>
            <a:r>
              <a:rPr lang="en-GB" sz="2000" dirty="0" smtClean="0"/>
              <a:t>Best work only.</a:t>
            </a:r>
          </a:p>
          <a:p>
            <a:r>
              <a:rPr lang="en-GB" sz="2000" dirty="0" smtClean="0"/>
              <a:t>Demonstrate variety and a range of skills needed for the post.</a:t>
            </a:r>
          </a:p>
          <a:p>
            <a:r>
              <a:rPr lang="en-GB" sz="2000" dirty="0" smtClean="0"/>
              <a:t>Ensure all images are consented for the purpose.</a:t>
            </a:r>
          </a:p>
          <a:p>
            <a:r>
              <a:rPr lang="en-GB" sz="2000" dirty="0" smtClean="0"/>
              <a:t>Include some non-clinical if your current work doesn’t cover all skills.</a:t>
            </a:r>
          </a:p>
          <a:p>
            <a:r>
              <a:rPr lang="en-GB" sz="2000" dirty="0" smtClean="0"/>
              <a:t>One travel piece max (if you must) and only if its spectacular.</a:t>
            </a:r>
          </a:p>
          <a:p>
            <a:r>
              <a:rPr lang="en-GB" sz="2000" dirty="0" smtClean="0"/>
              <a:t>Include award winners if you have them.</a:t>
            </a:r>
          </a:p>
          <a:p>
            <a:r>
              <a:rPr lang="en-GB" sz="2000" dirty="0" smtClean="0"/>
              <a:t>Include a nicely lit portrait.</a:t>
            </a:r>
          </a:p>
          <a:p>
            <a:r>
              <a:rPr lang="en-GB" sz="2000" dirty="0" smtClean="0"/>
              <a:t>Don’t include student work unless newly qualified.</a:t>
            </a:r>
          </a:p>
          <a:p>
            <a:r>
              <a:rPr lang="en-GB" sz="2000" dirty="0" smtClean="0"/>
              <a:t>Be prepared to concisely discuss the brief.</a:t>
            </a:r>
          </a:p>
        </p:txBody>
      </p:sp>
      <p:pic>
        <p:nvPicPr>
          <p:cNvPr id="4" name="Picture 3" descr="IMG_09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116632"/>
            <a:ext cx="2195736" cy="1081411"/>
          </a:xfrm>
          <a:prstGeom prst="rect">
            <a:avLst/>
          </a:prstGeom>
        </p:spPr>
      </p:pic>
      <p:pic>
        <p:nvPicPr>
          <p:cNvPr id="5" name="Picture 4" descr="IMI_Logo_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188640"/>
            <a:ext cx="2232248" cy="9559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424936" cy="1143000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 smtClean="0"/>
              <a:t>Students/Newly Qualified Medical Illustrators</a:t>
            </a:r>
            <a:endParaRPr lang="en-GB" sz="32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420888"/>
            <a:ext cx="8424936" cy="3456384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Prepare your portfolio.</a:t>
            </a:r>
          </a:p>
          <a:p>
            <a:r>
              <a:rPr lang="en-GB" dirty="0" smtClean="0"/>
              <a:t>Between 12 and 20 pieces max.</a:t>
            </a:r>
          </a:p>
          <a:p>
            <a:r>
              <a:rPr lang="en-GB" dirty="0" smtClean="0"/>
              <a:t>Best work only.</a:t>
            </a:r>
          </a:p>
          <a:p>
            <a:r>
              <a:rPr lang="en-GB" dirty="0" smtClean="0"/>
              <a:t>Demonstrate variety and a range of skills needed for the post.</a:t>
            </a:r>
          </a:p>
          <a:p>
            <a:r>
              <a:rPr lang="en-GB" dirty="0" smtClean="0"/>
              <a:t>Ensure all images are consented for the purpose.</a:t>
            </a:r>
          </a:p>
          <a:p>
            <a:r>
              <a:rPr lang="en-GB" dirty="0" smtClean="0"/>
              <a:t>Include some non-clinical if your current work doesn’t cover all skills.</a:t>
            </a:r>
          </a:p>
          <a:p>
            <a:r>
              <a:rPr lang="en-GB" dirty="0" smtClean="0"/>
              <a:t>One travel piece max (if you must) and only if its spectacular.</a:t>
            </a:r>
          </a:p>
          <a:p>
            <a:r>
              <a:rPr lang="en-GB" dirty="0" smtClean="0"/>
              <a:t>Include a nicely lit portrait.</a:t>
            </a:r>
          </a:p>
          <a:p>
            <a:r>
              <a:rPr lang="en-GB" dirty="0" smtClean="0"/>
              <a:t>Be prepared to concisely discuss the brief.</a:t>
            </a:r>
          </a:p>
          <a:p>
            <a:pPr>
              <a:buNone/>
            </a:pPr>
            <a:endParaRPr lang="en-GB" dirty="0" smtClean="0"/>
          </a:p>
        </p:txBody>
      </p:sp>
      <p:pic>
        <p:nvPicPr>
          <p:cNvPr id="4" name="Picture 3" descr="IMG_09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116632"/>
            <a:ext cx="2195736" cy="1081411"/>
          </a:xfrm>
          <a:prstGeom prst="rect">
            <a:avLst/>
          </a:prstGeom>
        </p:spPr>
      </p:pic>
      <p:pic>
        <p:nvPicPr>
          <p:cNvPr id="5" name="Picture 4" descr="IMI_Logo_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188640"/>
            <a:ext cx="2232248" cy="9559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564904"/>
            <a:ext cx="8424936" cy="1143000"/>
          </a:xfrm>
        </p:spPr>
        <p:txBody>
          <a:bodyPr>
            <a:normAutofit/>
          </a:bodyPr>
          <a:lstStyle/>
          <a:p>
            <a:r>
              <a:rPr lang="en-GB" sz="4800" b="1" dirty="0" smtClean="0"/>
              <a:t>Questions?</a:t>
            </a:r>
            <a:endParaRPr lang="en-GB" sz="4800" dirty="0" smtClean="0"/>
          </a:p>
        </p:txBody>
      </p:sp>
      <p:pic>
        <p:nvPicPr>
          <p:cNvPr id="4" name="Picture 3" descr="IMG_09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116632"/>
            <a:ext cx="2195736" cy="1081411"/>
          </a:xfrm>
          <a:prstGeom prst="rect">
            <a:avLst/>
          </a:prstGeom>
        </p:spPr>
      </p:pic>
      <p:pic>
        <p:nvPicPr>
          <p:cNvPr id="5" name="Picture 4" descr="IMI_Logo_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188640"/>
            <a:ext cx="2232248" cy="9559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244</Words>
  <Application>Microsoft Office PowerPoint</Application>
  <PresentationFormat>On-screen Show (4:3)</PresentationFormat>
  <Paragraphs>42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Why is a good portfolio important?</vt:lpstr>
      <vt:lpstr>Hard copy vs. electronic?</vt:lpstr>
      <vt:lpstr>Qualified Medical Illustrators</vt:lpstr>
      <vt:lpstr>Students/Newly Qualified Medical Illustrators</vt:lpstr>
      <vt:lpstr>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Carol Fleming</dc:creator>
  <cp:lastModifiedBy>Carol Fleming</cp:lastModifiedBy>
  <cp:revision>13</cp:revision>
  <dcterms:created xsi:type="dcterms:W3CDTF">2018-09-24T22:36:00Z</dcterms:created>
  <dcterms:modified xsi:type="dcterms:W3CDTF">2019-10-24T16:50:10Z</dcterms:modified>
</cp:coreProperties>
</file>